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76" r:id="rId5"/>
    <p:sldId id="280" r:id="rId6"/>
    <p:sldId id="267" r:id="rId7"/>
    <p:sldId id="261" r:id="rId8"/>
    <p:sldId id="262" r:id="rId9"/>
    <p:sldId id="263" r:id="rId10"/>
    <p:sldId id="264" r:id="rId11"/>
    <p:sldId id="265" r:id="rId12"/>
    <p:sldId id="270" r:id="rId13"/>
    <p:sldId id="269" r:id="rId14"/>
    <p:sldId id="268" r:id="rId15"/>
    <p:sldId id="266" r:id="rId16"/>
    <p:sldId id="279" r:id="rId17"/>
    <p:sldId id="271" r:id="rId18"/>
    <p:sldId id="274" r:id="rId19"/>
    <p:sldId id="277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33" autoAdjust="0"/>
  </p:normalViewPr>
  <p:slideViewPr>
    <p:cSldViewPr>
      <p:cViewPr varScale="1">
        <p:scale>
          <a:sx n="107" d="100"/>
          <a:sy n="107" d="100"/>
        </p:scale>
        <p:origin x="17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BBB4A-0ECB-4A64-9DE5-BDBB41B3C25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0EF2A-78CB-4159-BAA2-04B7F2FF89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79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0EF2A-78CB-4159-BAA2-04B7F2FF897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8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72008" y="5776887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6070680"/>
            <a:ext cx="8696792" cy="6194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249" y="4193"/>
            <a:ext cx="9162249" cy="476611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5DF928-2DC4-A187-1D18-2EB866CC18FB}"/>
              </a:ext>
            </a:extLst>
          </p:cNvPr>
          <p:cNvSpPr txBox="1"/>
          <p:nvPr/>
        </p:nvSpPr>
        <p:spPr>
          <a:xfrm>
            <a:off x="1802236" y="4788818"/>
            <a:ext cx="5539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latin typeface="Myriad Pro" panose="020B0503030403020204" pitchFamily="34" charset="0"/>
              </a:rPr>
              <a:t>Filiere regionali – Ilaria Mantovani</a:t>
            </a:r>
          </a:p>
          <a:p>
            <a:pPr algn="ctr"/>
            <a:r>
              <a:rPr lang="it-IT" sz="2000" b="1" dirty="0">
                <a:latin typeface="Myriad Pro" panose="020B0503030403020204" pitchFamily="34" charset="0"/>
              </a:rPr>
              <a:t>Mercoledì 25 maggio </a:t>
            </a:r>
            <a:r>
              <a:rPr lang="it-IT" sz="2000" b="1">
                <a:latin typeface="Myriad Pro" panose="020B0503030403020204" pitchFamily="34" charset="0"/>
              </a:rPr>
              <a:t>2022 – Cartoceto (PU)</a:t>
            </a:r>
            <a:endParaRPr lang="it-IT" sz="20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5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9E1B507-0B20-4684-979B-0C66524F06C6}"/>
              </a:ext>
            </a:extLst>
          </p:cNvPr>
          <p:cNvSpPr/>
          <p:nvPr/>
        </p:nvSpPr>
        <p:spPr>
          <a:xfrm>
            <a:off x="323527" y="1196752"/>
            <a:ext cx="864096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Sottomisura 2.1 A – CONSULENZA</a:t>
            </a:r>
            <a:r>
              <a:rPr lang="it-IT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it-IT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2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Destinatari del bando: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organismi di consulenza iscritti nell’elenco unico nazionale degli organismi di consulenza.</a:t>
            </a:r>
          </a:p>
          <a:p>
            <a:endParaRPr lang="it-IT" sz="22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2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Destinatari delle azioni di consulenza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imprese agricole partecipanti alla filiera.</a:t>
            </a:r>
          </a:p>
          <a:p>
            <a:pPr algn="just"/>
            <a:endParaRPr lang="it-IT" sz="2200" dirty="0">
              <a:solidFill>
                <a:srgbClr val="0066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2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Tematiche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il progetto di consulenza dovrà essere basato su argomenti strettamente attinenti agli obiettivi della filiera.</a:t>
            </a:r>
          </a:p>
          <a:p>
            <a:endParaRPr lang="it-IT" sz="2200" dirty="0">
              <a:solidFill>
                <a:srgbClr val="0066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2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Contributo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100% con un massimale di € 1.500,00 all’anno ad azienda. L’azione di consulenza rientra nell’ambito degli UCS (54 euro/ora).</a:t>
            </a:r>
          </a:p>
        </p:txBody>
      </p:sp>
    </p:spTree>
    <p:extLst>
      <p:ext uri="{BB962C8B-B14F-4D97-AF65-F5344CB8AC3E}">
        <p14:creationId xmlns:p14="http://schemas.microsoft.com/office/powerpoint/2010/main" val="233685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ED5FF03-5FAA-4B6C-A5B7-08AAA4ECCDD5}"/>
              </a:ext>
            </a:extLst>
          </p:cNvPr>
          <p:cNvSpPr/>
          <p:nvPr/>
        </p:nvSpPr>
        <p:spPr>
          <a:xfrm>
            <a:off x="179512" y="1122601"/>
            <a:ext cx="8651657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Sottomisura 3.2 A – PROMOZIONE</a:t>
            </a:r>
          </a:p>
          <a:p>
            <a:endParaRPr lang="it-IT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Destinatari del bando: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soggetto promotore.</a:t>
            </a: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Oggetto del progetto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dirty="0"/>
              <a:t>azioni di informazione e di promozione dei prodotti di qualità previsti dalla filiera nel mercato interno all’Unione Europea.</a:t>
            </a: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Azioni previste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progetto pluriennale e progetti annuali per la realizzazione di attività informative e promozionali quali ad esempio ricerche di mercato, degustazioni guidate, organizzazione e partecipazione a fiere e manifestazioni, attività di comunicazione svolte presso punti vendita e realizzazione di incontri con operatori.   </a:t>
            </a:r>
          </a:p>
          <a:p>
            <a:pPr algn="just"/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E’ vietata la promozione di marchi commerciali ad eccezione che in occasione di eventi quali eventi: fiere, concorsi, mostre. In tutti gli altri casi è possibile esclusivamente la promozione della </a:t>
            </a:r>
            <a:r>
              <a:rPr lang="it-IT" dirty="0"/>
              <a:t>denominazione/marchio collettivo di qualità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it-IT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70%.</a:t>
            </a: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958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A5346E6-799C-4DE7-95A0-0C29B47AADD2}"/>
              </a:ext>
            </a:extLst>
          </p:cNvPr>
          <p:cNvSpPr/>
          <p:nvPr/>
        </p:nvSpPr>
        <p:spPr>
          <a:xfrm>
            <a:off x="312830" y="1280194"/>
            <a:ext cx="851833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Sottomisura 4.1 A – INVESTIMENTI NELLE AZIENDE AGRICOLE</a:t>
            </a: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0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Destinatari del bando: </a:t>
            </a:r>
            <a:r>
              <a:rPr lang="it-IT" sz="2000" dirty="0"/>
              <a:t>imprenditori agricoli singoli e associati partecipanti al progetto integrato di filiera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0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Oggetto del progetto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adeguamento ed ammodernamento delle strutture produttive per investimenti strettamente collegati al progetto di filiera.</a:t>
            </a:r>
          </a:p>
          <a:p>
            <a:pPr algn="just"/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0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Normativa di riferimento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DDS n. 1235 del 22/12/2022 e DDD n. 217 del 18/03/2022.</a:t>
            </a:r>
          </a:p>
          <a:p>
            <a:pPr algn="just"/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0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dal 30% al 60% a seconda della tipologia di investimento e delle caratteristiche degli imprenditori agricoli con un limite massimo di contributo pubblico.</a:t>
            </a: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64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B9CCAD8-D745-4BDF-9115-F617C8F13A14}"/>
              </a:ext>
            </a:extLst>
          </p:cNvPr>
          <p:cNvSpPr/>
          <p:nvPr/>
        </p:nvSpPr>
        <p:spPr>
          <a:xfrm>
            <a:off x="251520" y="1280196"/>
            <a:ext cx="865165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Sottomisura 4.2 A – TRASFORMAZIONE DEI PRODOTTI AGRICOLI</a:t>
            </a: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2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Destinatari del bando: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2200" dirty="0"/>
              <a:t>mprese che operano nel settore della trasformazione di tutti i prodotti agricoli di cui all’Allegato I del trattato, come prodotti in ingresso del ciclo di lavorazione, partecipanti al progetto integrato di filiera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2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Oggetto del progetto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adeguamento delle strutture di trasformazione e commercializzazione per investimenti strettamente collegati al progetto di filiera che lavorano almeno il 60% di prodotto proveniente dai partecipanti alla filiera.</a:t>
            </a:r>
          </a:p>
          <a:p>
            <a:pPr algn="just"/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2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Contributo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40% con un limite massimo di contributo pubblico.</a:t>
            </a: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44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8609560-2917-49DD-A312-C89B0BC1DCB4}"/>
              </a:ext>
            </a:extLst>
          </p:cNvPr>
          <p:cNvSpPr/>
          <p:nvPr/>
        </p:nvSpPr>
        <p:spPr>
          <a:xfrm>
            <a:off x="323528" y="1278052"/>
            <a:ext cx="85689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Sottomisura 16.2 A – SOSTEGNO A PROGETTI PILOTA</a:t>
            </a:r>
          </a:p>
          <a:p>
            <a:endParaRPr lang="it-IT" sz="20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Destinatari del bando: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dirty="0"/>
              <a:t>orme di aggregazione tra imprese agricole e alimentari e soggetti operanti nel campo della ricerca e sperimentazione agricola.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Oggetto del progetto: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/>
              <a:t>sviluppo sperimentale di nuovi prodotti, pratiche, processi, tecnologie, o il loro adattamento a situazione nuove.</a:t>
            </a:r>
          </a:p>
          <a:p>
            <a:pPr algn="just"/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Composizione del partenariato: </a:t>
            </a:r>
          </a:p>
          <a:p>
            <a:pPr algn="just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- soggetto promotore come capofila;</a:t>
            </a:r>
          </a:p>
          <a:p>
            <a:pPr algn="just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- almeno 2 imprese agricole o di lavorazione, trasformazione;</a:t>
            </a:r>
          </a:p>
          <a:p>
            <a:pPr algn="just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- almeno un organismo di ricerca.</a:t>
            </a:r>
          </a:p>
          <a:p>
            <a:pPr algn="just"/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Contributo: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80% con un limite di contributo totale e può essere presentato un unico progetto per ciascuna filiera.</a:t>
            </a: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5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B4CF94A-E4B7-4CBC-B212-31063C495A9A}"/>
              </a:ext>
            </a:extLst>
          </p:cNvPr>
          <p:cNvSpPr/>
          <p:nvPr/>
        </p:nvSpPr>
        <p:spPr>
          <a:xfrm>
            <a:off x="323528" y="1194609"/>
            <a:ext cx="856895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NUOVI CRITERI DI SELEZIONE IN FASE DI VALUTAZIONE</a:t>
            </a: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/>
              <a:t>Settore produttivo della filiera.</a:t>
            </a:r>
          </a:p>
          <a:p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/>
              <a:t>Filiera relativa a produzioni biologiche.</a:t>
            </a:r>
          </a:p>
          <a:p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/>
              <a:t>Adozione di sistemi di tracciabilità delle produzioni in tutte le fasi della filiera.</a:t>
            </a:r>
          </a:p>
          <a:p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/>
              <a:t>Numero di partecipanti alla filiera.</a:t>
            </a:r>
          </a:p>
          <a:p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/>
              <a:t>Dimensione economica della filiera.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04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B4CF94A-E4B7-4CBC-B212-31063C495A9A}"/>
              </a:ext>
            </a:extLst>
          </p:cNvPr>
          <p:cNvSpPr/>
          <p:nvPr/>
        </p:nvSpPr>
        <p:spPr>
          <a:xfrm>
            <a:off x="323528" y="1194609"/>
            <a:ext cx="85689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FORMAZIONE DELLA GRADUATORIA</a:t>
            </a: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sz="2600" dirty="0"/>
              <a:t>assegnazione dei punteggi di priorità ai singoli PIF e verifica del punteggio minimo;</a:t>
            </a:r>
          </a:p>
          <a:p>
            <a:pPr lvl="0"/>
            <a:endParaRPr lang="it-IT" sz="2600" dirty="0"/>
          </a:p>
          <a:p>
            <a:pPr lvl="0"/>
            <a:endParaRPr lang="it-IT" sz="2600" dirty="0"/>
          </a:p>
          <a:p>
            <a:pPr marL="285750" lvl="0" indent="-285750" algn="just">
              <a:buFontTx/>
              <a:buChar char="-"/>
            </a:pPr>
            <a:r>
              <a:rPr lang="it-IT" sz="2600" dirty="0"/>
              <a:t>predisposizione delle graduatorie interne a ciascun progetto integrato di filiera per ciascuna sottomisura, in base alla dotazione finanziaria assegnata alla sottomisura dal PIF e alla dotazione complessiva per sottomisura messa a bando.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61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FDE8553-F889-4A26-9537-006B8775BF08}"/>
              </a:ext>
            </a:extLst>
          </p:cNvPr>
          <p:cNvSpPr/>
          <p:nvPr/>
        </p:nvSpPr>
        <p:spPr>
          <a:xfrm>
            <a:off x="323527" y="1280195"/>
            <a:ext cx="850764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OPERATIVITA’ DELLA FILIERA E CONTROLLI</a:t>
            </a:r>
          </a:p>
          <a:p>
            <a:endParaRPr lang="it-IT" sz="10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0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Condizioni da garantire: </a:t>
            </a:r>
            <a:r>
              <a:rPr lang="it-IT" sz="2000" dirty="0"/>
              <a:t>per almeno un anno un fatturato almeno pari al 60% del fatturato previsto dal business plan di filiera. L’anno di riferimento </a:t>
            </a:r>
            <a:r>
              <a:rPr lang="it-IT" sz="2000"/>
              <a:t>è scelto, dalla filiera, </a:t>
            </a:r>
            <a:r>
              <a:rPr lang="it-IT" sz="2000" dirty="0"/>
              <a:t>nell’arco del triennio di operatività della stessa.</a:t>
            </a:r>
          </a:p>
          <a:p>
            <a:pPr algn="just"/>
            <a:endParaRPr lang="it-IT" sz="1000" b="1" dirty="0"/>
          </a:p>
          <a:p>
            <a:pPr algn="just"/>
            <a:r>
              <a:rPr lang="it-IT" sz="2000" dirty="0"/>
              <a:t>La filiera raggiunge l’</a:t>
            </a:r>
            <a:r>
              <a:rPr lang="it-IT" sz="20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operatività </a:t>
            </a:r>
            <a:r>
              <a:rPr lang="it-IT" sz="2000" dirty="0"/>
              <a:t>nell’anno solare successivo all’anno di approvazione della graduatoria. Il soggetto promotore può optare per  far partire l’operatività dallo stesso anno di approvazione della graduatoria.</a:t>
            </a:r>
          </a:p>
          <a:p>
            <a:pPr algn="just"/>
            <a:endParaRPr lang="it-IT" sz="1000" dirty="0"/>
          </a:p>
          <a:p>
            <a:pPr algn="just"/>
            <a:r>
              <a:rPr lang="it-IT" sz="2000" dirty="0"/>
              <a:t>I controlli, effettuati a campione al termine del periodo di operatività hanno per oggetto:</a:t>
            </a:r>
          </a:p>
          <a:p>
            <a:pPr algn="just"/>
            <a:endParaRPr lang="it-IT" sz="10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fatturato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– vendita dei prodotti da partecipanti alla filiera a soggetti esterni.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prodotti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– almeno il 60% del prodotto lavorato deriva da partecipanti alla filiera.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36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0456D08-D67C-4D63-BA27-E67EDE93C8BB}"/>
              </a:ext>
            </a:extLst>
          </p:cNvPr>
          <p:cNvSpPr/>
          <p:nvPr/>
        </p:nvSpPr>
        <p:spPr>
          <a:xfrm>
            <a:off x="467544" y="1330336"/>
            <a:ext cx="836362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SANZIONI</a:t>
            </a:r>
          </a:p>
          <a:p>
            <a:endParaRPr lang="it-IT" dirty="0"/>
          </a:p>
          <a:p>
            <a:pPr algn="just"/>
            <a:r>
              <a:rPr lang="it-IT" dirty="0"/>
              <a:t>Qualora in fase di controllo di operatività della filiera, non sussistano le condizioni previste, si applicano le riduzioni riportate nella seguente tabella e previste dalla DGR n. 1068 del 10/12/2019 </a:t>
            </a:r>
            <a:r>
              <a:rPr lang="it-IT" dirty="0" err="1"/>
              <a:t>ss.mm.ii</a:t>
            </a:r>
            <a:r>
              <a:rPr lang="it-IT" dirty="0"/>
              <a:t> e dal DDS n. 451 del 17/10/2019 </a:t>
            </a:r>
            <a:r>
              <a:rPr lang="it-IT" dirty="0" err="1"/>
              <a:t>ss.mm.ii</a:t>
            </a:r>
            <a:r>
              <a:rPr lang="it-IT" dirty="0"/>
              <a:t>.</a:t>
            </a: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E2C4660D-7047-4DB9-A309-24EC6C986F39}"/>
              </a:ext>
            </a:extLst>
          </p:cNvPr>
          <p:cNvGraphicFramePr>
            <a:graphicFrameLocks noGrp="1"/>
          </p:cNvGraphicFramePr>
          <p:nvPr/>
        </p:nvGraphicFramePr>
        <p:xfrm>
          <a:off x="1704022" y="3389312"/>
          <a:ext cx="5735955" cy="1223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765">
                  <a:extLst>
                    <a:ext uri="{9D8B030D-6E8A-4147-A177-3AD203B41FA5}">
                      <a16:colId xmlns:a16="http://schemas.microsoft.com/office/drawing/2014/main" val="1749177645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439629162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5495179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MISURA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ENTITÀ DELLA DECURTAZIONE DELL’AIUTO CONCESSO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AIUTO MANTENUTO NEI CASI DI RIDUZIONE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512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100">
                          <a:effectLst/>
                        </a:rPr>
                        <a:t>3.2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100">
                          <a:effectLst/>
                        </a:rPr>
                        <a:t>Decurtazione del 30%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100">
                          <a:effectLst/>
                        </a:rPr>
                        <a:t>40%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302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100">
                          <a:effectLst/>
                        </a:rPr>
                        <a:t>4.1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100">
                          <a:effectLst/>
                        </a:rPr>
                        <a:t>Decurtazione del 10%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100">
                          <a:effectLst/>
                        </a:rPr>
                        <a:t>Variabile in relazione ai tassi fissati dalla sottomisura 4.1.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5492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100">
                          <a:effectLst/>
                        </a:rPr>
                        <a:t>4.2. A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100">
                          <a:effectLst/>
                        </a:rPr>
                        <a:t>Decurtazione del 15%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100" dirty="0">
                          <a:effectLst/>
                        </a:rPr>
                        <a:t>Variabile in relazione ai tassi fissati dalla sottomisura 4.2.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6791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402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42D3401-D9B1-4E88-88E6-742C104BA74B}"/>
              </a:ext>
            </a:extLst>
          </p:cNvPr>
          <p:cNvSpPr/>
          <p:nvPr/>
        </p:nvSpPr>
        <p:spPr>
          <a:xfrm>
            <a:off x="1835696" y="292494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92077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3FD0D77-C89E-4ACA-8FF2-536CD8509D41}"/>
              </a:ext>
            </a:extLst>
          </p:cNvPr>
          <p:cNvSpPr/>
          <p:nvPr/>
        </p:nvSpPr>
        <p:spPr>
          <a:xfrm>
            <a:off x="323528" y="1412776"/>
            <a:ext cx="8728250" cy="497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it-IT" sz="2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OBIETTIVI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Sostenere le imprese agricole aumentandone il potere contrattuale.</a:t>
            </a:r>
          </a:p>
          <a:p>
            <a:pPr marL="4000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Favorire lo sviluppo complessivo dei settori produttivi attraverso l’apporto organizzativo degli imprenditori e degli altri rappresentanti del mondo agricolo.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Promuovere le produzioni di qualità.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5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CC7C879-3C42-4E7E-B23C-632197D8D88C}"/>
              </a:ext>
            </a:extLst>
          </p:cNvPr>
          <p:cNvSpPr/>
          <p:nvPr/>
        </p:nvSpPr>
        <p:spPr>
          <a:xfrm>
            <a:off x="179512" y="1280195"/>
            <a:ext cx="8651657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</a:pPr>
            <a:r>
              <a:rPr lang="it-IT" sz="26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DESTINATARI DEL BANDO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Raggruppamenti di imprese, incluse le reti d’impresa, che operano nel settore della produzione, della trasformazione e della commercializzazione dei prodotti agricoli, di cui all’Allegato I </a:t>
            </a:r>
            <a:r>
              <a:rPr lang="it-IT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trattato. </a:t>
            </a:r>
            <a:endParaRPr lang="it-IT" sz="2200" dirty="0"/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2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che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2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2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sottoscrivono un contratto di filiera</a:t>
            </a:r>
            <a:r>
              <a:rPr lang="it-IT" sz="2200" dirty="0"/>
              <a:t>. In caso di cooperative o O.P. il legale rappresentate può firmare in vece dei soci, per i soli quantitativi di prodotto conferito per obbligo statutario. 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CC7C879-3C42-4E7E-B23C-632197D8D88C}"/>
              </a:ext>
            </a:extLst>
          </p:cNvPr>
          <p:cNvSpPr/>
          <p:nvPr/>
        </p:nvSpPr>
        <p:spPr>
          <a:xfrm>
            <a:off x="179512" y="1280195"/>
            <a:ext cx="8651657" cy="480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PLAN</a:t>
            </a:r>
          </a:p>
          <a:p>
            <a:endParaRPr lang="it-IT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it-IT" sz="2200" dirty="0"/>
              <a:t>Ha una prospettiva finanziaria ed operativa di 3 anni e contiene:</a:t>
            </a:r>
          </a:p>
          <a:p>
            <a:pPr lvl="0"/>
            <a:endParaRPr lang="it-IT" sz="22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2200" dirty="0"/>
              <a:t>analisi di contesto in cui si inserisce il progetto di filiera;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2200" dirty="0"/>
              <a:t>obiettivi e strategie;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2200" dirty="0"/>
              <a:t>descrizione della filiera;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2200" dirty="0"/>
              <a:t>investimenti che la filiera intende attivare;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2200" dirty="0"/>
              <a:t>fatturato annuale previsto per la filiera;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2200" dirty="0"/>
              <a:t>piano finanziario complessivo con l’indicazione del costo investimento e del contributo ammissibile per singola sottomisura;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sz="2200" dirty="0"/>
              <a:t>cronoprogramma delle azioni e degli investimenti che si intendono attivare.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4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CC7C879-3C42-4E7E-B23C-632197D8D88C}"/>
              </a:ext>
            </a:extLst>
          </p:cNvPr>
          <p:cNvSpPr/>
          <p:nvPr/>
        </p:nvSpPr>
        <p:spPr>
          <a:xfrm>
            <a:off x="179512" y="1280195"/>
            <a:ext cx="8651657" cy="491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</a:pPr>
            <a:r>
              <a:rPr lang="it-IT" sz="26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SOGGETTO PROMOTORE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2400" dirty="0"/>
              <a:t>rappresenta i partecipanti della filiera sulla base del contratto di filiera;</a:t>
            </a:r>
          </a:p>
          <a:p>
            <a:pPr algn="just"/>
            <a:endParaRPr lang="it-IT" sz="24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it-IT" sz="2400" dirty="0"/>
              <a:t>può essere una associazione di produttori di qualsiasi natura giuridica;</a:t>
            </a:r>
          </a:p>
          <a:p>
            <a:pPr lvl="0" algn="just"/>
            <a:endParaRPr lang="it-IT" sz="24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it-IT" sz="2400" dirty="0"/>
              <a:t>soggetto nel cui organo decisionale la prevalenza è detenuta da imprenditori agricoli iscritti alla CCIAA con almeno una unità locale aziendale nel territorio della Regione Marche.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9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AD080D9-A1FD-46BE-A8A4-ED9832672CF2}"/>
              </a:ext>
            </a:extLst>
          </p:cNvPr>
          <p:cNvSpPr/>
          <p:nvPr/>
        </p:nvSpPr>
        <p:spPr>
          <a:xfrm>
            <a:off x="323528" y="1280196"/>
            <a:ext cx="835292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RISORSE FINANZIARIE</a:t>
            </a:r>
          </a:p>
          <a:p>
            <a:endParaRPr lang="it-IT" sz="1600" b="1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2200" dirty="0"/>
              <a:t>Il contributo viene calcolato in base al fatturato di filiera cumulativo di tre annualità, relativo a materie prodotte da aziende marchigiane.</a:t>
            </a:r>
          </a:p>
          <a:p>
            <a:endParaRPr lang="it-IT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2200" dirty="0"/>
              <a:t>E’ previsto un massimale di aiuto per filiera.</a:t>
            </a:r>
          </a:p>
          <a:p>
            <a:endParaRPr lang="it-IT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2200" dirty="0"/>
              <a:t>I beneficiari possono allocare il contributo nelle </a:t>
            </a:r>
            <a:r>
              <a:rPr lang="it-IT" sz="2200" dirty="0" err="1"/>
              <a:t>sottomisure</a:t>
            </a:r>
            <a:r>
              <a:rPr lang="it-IT" sz="2200" dirty="0"/>
              <a:t> che decidono di attivare, tra quelle previste dal bando delle filiere.</a:t>
            </a:r>
          </a:p>
          <a:p>
            <a:endParaRPr lang="it-IT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2200" dirty="0"/>
              <a:t>Non possono essere richiesti a contributo i medesimi investimenti sul bando regionale e sul bando nazionale di filiera.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12089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E88925F-EA53-4F32-A0AF-0F2F03E03097}"/>
              </a:ext>
            </a:extLst>
          </p:cNvPr>
          <p:cNvSpPr/>
          <p:nvPr/>
        </p:nvSpPr>
        <p:spPr>
          <a:xfrm>
            <a:off x="251520" y="1280195"/>
            <a:ext cx="8424936" cy="149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</a:pPr>
            <a:r>
              <a:rPr lang="it-IT" sz="26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DOTAZIONE FINANZIARIA E MISURE ATTIVATE</a:t>
            </a:r>
          </a:p>
          <a:p>
            <a:pPr marL="228600">
              <a:lnSpc>
                <a:spcPct val="107000"/>
              </a:lnSpc>
            </a:pPr>
            <a:endParaRPr lang="it-IT" sz="26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it-IT" sz="1600" dirty="0">
              <a:latin typeface="Calibri" panose="020F0502020204030204" pitchFamily="34" charset="0"/>
              <a:ea typeface="Arial Unicode MS"/>
              <a:cs typeface="Calibri" panose="020F0502020204030204" pitchFamily="34" charset="0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4121CEC8-A084-45D8-9F15-3FA1286CA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650829"/>
              </p:ext>
            </p:extLst>
          </p:nvPr>
        </p:nvGraphicFramePr>
        <p:xfrm>
          <a:off x="1907704" y="2047404"/>
          <a:ext cx="4392488" cy="3569871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3092883169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9341877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92459154"/>
                    </a:ext>
                  </a:extLst>
                </a:gridCol>
              </a:tblGrid>
              <a:tr h="2270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kern="1200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</a:t>
                      </a:r>
                      <a:r>
                        <a:rPr lang="it-IT" sz="1800" b="1" kern="1200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ttomisura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kern="1200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descrizione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kern="1200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920829"/>
                  </a:ext>
                </a:extLst>
              </a:tr>
              <a:tr h="33896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formazione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XXXX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513508"/>
                  </a:ext>
                </a:extLst>
              </a:tr>
              <a:tr h="227038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informazione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XXXX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065752"/>
                  </a:ext>
                </a:extLst>
              </a:tr>
              <a:tr h="33896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consulenza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XXXX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34686"/>
                  </a:ext>
                </a:extLst>
              </a:tr>
              <a:tr h="33896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promozione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XXXX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324931"/>
                  </a:ext>
                </a:extLst>
              </a:tr>
              <a:tr h="44554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investimenti nelle aziende agricole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XXXX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968721"/>
                  </a:ext>
                </a:extLst>
              </a:tr>
              <a:tr h="44554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 A e B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trasformazione dei prodotti agricoli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XXXX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06237"/>
                  </a:ext>
                </a:extLst>
              </a:tr>
              <a:tr h="44554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sostegno a progetti pilota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XXXX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909290"/>
                  </a:ext>
                </a:extLst>
              </a:tr>
              <a:tr h="57580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XXXX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765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15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F5094AB-453F-4118-91FA-077F30A1E79A}"/>
              </a:ext>
            </a:extLst>
          </p:cNvPr>
          <p:cNvSpPr/>
          <p:nvPr/>
        </p:nvSpPr>
        <p:spPr>
          <a:xfrm>
            <a:off x="323528" y="1052736"/>
            <a:ext cx="8352927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Sottomisura 1.1 A – FORMAZIONE</a:t>
            </a:r>
          </a:p>
          <a:p>
            <a:endParaRPr lang="it-IT" sz="16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Destinatari del bando: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 di formazione accreditati ai sensi della DGR n. 2164/2001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Destinatari delle azioni formative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addetti del settore agricolo, alimentare e forestale sottoscrittori del contratto. </a:t>
            </a:r>
          </a:p>
          <a:p>
            <a:pPr algn="just"/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Tematiche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progetto formativo dovrà essere basato su argomenti strettamente attinenti agli obiettivi della filiera ed espresso in relazione al fabbisogno di formazione dei partecipanti.</a:t>
            </a:r>
          </a:p>
          <a:p>
            <a:pPr algn="just"/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Azioni formative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corsi di formazione, workshop/laboratori, seminari e coaching.</a:t>
            </a:r>
          </a:p>
          <a:p>
            <a:pPr algn="just"/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100%.</a:t>
            </a:r>
          </a:p>
          <a:p>
            <a:pPr algn="just"/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Tutte le azioni formative, ad eccezione del coaching, sono gestite a UCS (11€/ora/allievo). Il coaching prevede un massimale di € 54/ore. </a:t>
            </a:r>
          </a:p>
          <a:p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620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45BAA29-2431-46C2-AD45-3319A0A5D7D2}"/>
              </a:ext>
            </a:extLst>
          </p:cNvPr>
          <p:cNvSpPr/>
          <p:nvPr/>
        </p:nvSpPr>
        <p:spPr>
          <a:xfrm>
            <a:off x="179512" y="1124744"/>
            <a:ext cx="86516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Sottomisura 1.2 A – INFORMAZIONE</a:t>
            </a:r>
            <a:r>
              <a:rPr lang="it-IT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it-IT" sz="1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9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Destinatari del bando: </a:t>
            </a:r>
            <a:r>
              <a:rPr lang="it-IT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soggetto promotore con i requisiti previsti dal bando della sottomisura.</a:t>
            </a:r>
          </a:p>
          <a:p>
            <a:pPr algn="just"/>
            <a:endParaRPr lang="it-IT" sz="9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9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Destinatari delle azioni informative</a:t>
            </a:r>
            <a:r>
              <a:rPr lang="it-IT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addetti del settore agricolo, alimentare e forestale (imprenditori, dipendenti coadiuvanti e familiari). </a:t>
            </a:r>
          </a:p>
          <a:p>
            <a:pPr algn="just"/>
            <a:endParaRPr lang="it-IT" sz="9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9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Tematiche</a:t>
            </a:r>
            <a:r>
              <a:rPr lang="it-IT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900" dirty="0">
                <a:latin typeface="Calibri" panose="020F0502020204030204" pitchFamily="34" charset="0"/>
                <a:cs typeface="Calibri" panose="020F0502020204030204" pitchFamily="34" charset="0"/>
              </a:rPr>
              <a:t>il progetto informativo dovrà essere basato su argomenti strettamente attinenti agli obiettivi della filiera ed espresso in relazione al fabbisogno di informazione dei partecipanti.</a:t>
            </a:r>
          </a:p>
          <a:p>
            <a:pPr algn="just"/>
            <a:endParaRPr lang="it-IT" sz="9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9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Azioni informative</a:t>
            </a:r>
            <a:r>
              <a:rPr lang="it-IT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convegni, seminari, incontri, sessioni pratiche e produzione di materiale cartaceo , elettronico, video, audio ed applicazioni online.</a:t>
            </a:r>
          </a:p>
          <a:p>
            <a:pPr algn="just"/>
            <a:endParaRPr lang="it-IT" sz="9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9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Contributo</a:t>
            </a:r>
            <a:r>
              <a:rPr lang="it-IT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100% con un massimale previsto per il progetto e una durata coincidente alla durata del progetto integrata di filiera. Tutte le azioni informative sono gestite a UCS.</a:t>
            </a:r>
          </a:p>
        </p:txBody>
      </p:sp>
    </p:spTree>
    <p:extLst>
      <p:ext uri="{BB962C8B-B14F-4D97-AF65-F5344CB8AC3E}">
        <p14:creationId xmlns:p14="http://schemas.microsoft.com/office/powerpoint/2010/main" val="32961405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1451</Words>
  <Application>Microsoft Office PowerPoint</Application>
  <PresentationFormat>Presentazione su schermo (4:3)</PresentationFormat>
  <Paragraphs>220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Arial Unicode MS</vt:lpstr>
      <vt:lpstr>Calibri</vt:lpstr>
      <vt:lpstr>Myriad Pro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Conti</dc:creator>
  <cp:lastModifiedBy>Regione Marche</cp:lastModifiedBy>
  <cp:revision>159</cp:revision>
  <dcterms:created xsi:type="dcterms:W3CDTF">2017-02-20T13:24:14Z</dcterms:created>
  <dcterms:modified xsi:type="dcterms:W3CDTF">2022-05-25T06:45:05Z</dcterms:modified>
</cp:coreProperties>
</file>